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56" r:id="rId2"/>
    <p:sldId id="257" r:id="rId3"/>
    <p:sldId id="258" r:id="rId4"/>
    <p:sldId id="260" r:id="rId5"/>
    <p:sldId id="284" r:id="rId6"/>
    <p:sldId id="261" r:id="rId7"/>
    <p:sldId id="262" r:id="rId8"/>
    <p:sldId id="263" r:id="rId9"/>
    <p:sldId id="266" r:id="rId10"/>
    <p:sldId id="267" r:id="rId11"/>
    <p:sldId id="268" r:id="rId12"/>
    <p:sldId id="269" r:id="rId13"/>
    <p:sldId id="270" r:id="rId14"/>
    <p:sldId id="271" r:id="rId15"/>
    <p:sldId id="272" r:id="rId16"/>
    <p:sldId id="273" r:id="rId17"/>
    <p:sldId id="291" r:id="rId18"/>
    <p:sldId id="281" r:id="rId19"/>
    <p:sldId id="282" r:id="rId20"/>
    <p:sldId id="274" r:id="rId21"/>
    <p:sldId id="283" r:id="rId22"/>
    <p:sldId id="289" r:id="rId23"/>
    <p:sldId id="275" r:id="rId24"/>
    <p:sldId id="276" r:id="rId25"/>
    <p:sldId id="280" r:id="rId26"/>
    <p:sldId id="277" r:id="rId27"/>
    <p:sldId id="286" r:id="rId28"/>
    <p:sldId id="287" r:id="rId29"/>
    <p:sldId id="288" r:id="rId30"/>
    <p:sldId id="290" r:id="rId31"/>
    <p:sldId id="292" r:id="rId32"/>
    <p:sldId id="293" r:id="rId33"/>
    <p:sldId id="294" r:id="rId34"/>
    <p:sldId id="265" r:id="rId35"/>
    <p:sldId id="26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97" autoAdjust="0"/>
    <p:restoredTop sz="94660"/>
  </p:normalViewPr>
  <p:slideViewPr>
    <p:cSldViewPr snapToGrid="0">
      <p:cViewPr>
        <p:scale>
          <a:sx n="66" d="100"/>
          <a:sy n="66" d="100"/>
        </p:scale>
        <p:origin x="63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a:xfrm>
            <a:off x="3962399" y="5870575"/>
            <a:ext cx="4893958" cy="377825"/>
          </a:xfrm>
        </p:spPr>
        <p:txBody>
          <a:bodyPr/>
          <a:lstStyle/>
          <a:p>
            <a:endParaRPr lang="es-CO"/>
          </a:p>
        </p:txBody>
      </p:sp>
      <p:sp>
        <p:nvSpPr>
          <p:cNvPr id="6" name="Slide Number Placeholder 5"/>
          <p:cNvSpPr>
            <a:spLocks noGrp="1"/>
          </p:cNvSpPr>
          <p:nvPr>
            <p:ph type="sldNum" sz="quarter" idx="12"/>
          </p:nvPr>
        </p:nvSpPr>
        <p:spPr>
          <a:xfrm>
            <a:off x="10608958" y="5870575"/>
            <a:ext cx="551167" cy="377825"/>
          </a:xfrm>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8358865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9/10/2020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97908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439980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52535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155763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232627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46535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211250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58533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61230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9/10/2020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689176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876335B-6061-4960-8DD1-03F6B5B06FC2}" type="datetimeFigureOut">
              <a:rPr lang="es-CO" smtClean="0"/>
              <a:t>9/10/2020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15229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876335B-6061-4960-8DD1-03F6B5B06FC2}" type="datetimeFigureOut">
              <a:rPr lang="es-CO" smtClean="0"/>
              <a:t>9/10/2020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63520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3876335B-6061-4960-8DD1-03F6B5B06FC2}" type="datetimeFigureOut">
              <a:rPr lang="es-CO" smtClean="0"/>
              <a:t>9/10/2020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58389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876335B-6061-4960-8DD1-03F6B5B06FC2}" type="datetimeFigureOut">
              <a:rPr lang="es-CO" smtClean="0"/>
              <a:t>9/10/2020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0392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9/10/2020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818284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9/10/2020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569875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76335B-6061-4960-8DD1-03F6B5B06FC2}" type="datetimeFigureOut">
              <a:rPr lang="es-CO" smtClean="0"/>
              <a:t>9/10/2020</a:t>
            </a:fld>
            <a:endParaRPr lang="es-CO"/>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CO"/>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1AC0FE-8A14-4C2F-8B2A-E49DFA9D5FE6}" type="slidenum">
              <a:rPr lang="es-CO" smtClean="0"/>
              <a:t>‹Nº›</a:t>
            </a:fld>
            <a:endParaRPr lang="es-CO"/>
          </a:p>
        </p:txBody>
      </p:sp>
    </p:spTree>
    <p:extLst>
      <p:ext uri="{BB962C8B-B14F-4D97-AF65-F5344CB8AC3E}">
        <p14:creationId xmlns:p14="http://schemas.microsoft.com/office/powerpoint/2010/main" val="2378471418"/>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metodelainv.blogspot.es/" TargetMode="External"/><Relationship Id="rId7" Type="http://schemas.openxmlformats.org/officeDocument/2006/relationships/image" Target="../media/image4.png"/><Relationship Id="rId2" Type="http://schemas.openxmlformats.org/officeDocument/2006/relationships/hyperlink" Target="https://es.slideshare.net/JuanSebastianGarciaM/las-tcnicas-de-recoleccin-de-datos" TargetMode="External"/><Relationship Id="rId1" Type="http://schemas.openxmlformats.org/officeDocument/2006/relationships/slideLayout" Target="../slideLayouts/slideLayout7.xml"/><Relationship Id="rId6" Type="http://schemas.openxmlformats.org/officeDocument/2006/relationships/hyperlink" Target="https://help.surveymonkey.com/articles/es/kb/How-to-analyze-results" TargetMode="External"/><Relationship Id="rId5" Type="http://schemas.openxmlformats.org/officeDocument/2006/relationships/hyperlink" Target="https://tesisdeceroa100.com/" TargetMode="External"/><Relationship Id="rId4" Type="http://schemas.openxmlformats.org/officeDocument/2006/relationships/hyperlink" Target="http://bibing.us.es/proyectos/abreproy/10949/fichero/"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54AC82B-D1ED-4814-90CB-F1AF319F766C}"/>
              </a:ext>
            </a:extLst>
          </p:cNvPr>
          <p:cNvSpPr txBox="1"/>
          <p:nvPr/>
        </p:nvSpPr>
        <p:spPr>
          <a:xfrm>
            <a:off x="1444379" y="3996818"/>
            <a:ext cx="9488772" cy="1323439"/>
          </a:xfrm>
          <a:prstGeom prst="rect">
            <a:avLst/>
          </a:prstGeom>
          <a:noFill/>
        </p:spPr>
        <p:txBody>
          <a:bodyPr wrap="square" rtlCol="0">
            <a:spAutoFit/>
          </a:bodyPr>
          <a:lstStyle/>
          <a:p>
            <a:pPr algn="ctr"/>
            <a:r>
              <a:rPr lang="es-ES" sz="4000" dirty="0">
                <a:latin typeface="Algerian" panose="04020705040A02060702" pitchFamily="82" charset="0"/>
              </a:rPr>
              <a:t>ENCIENDE TU PASION CON TAN SOLO UNA HUELLA</a:t>
            </a:r>
            <a:endParaRPr lang="es-CO" sz="4000" dirty="0">
              <a:latin typeface="Algerian" panose="04020705040A02060702" pitchFamily="82"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046" y="402772"/>
            <a:ext cx="3840480" cy="3382437"/>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3952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762E9F-3541-4951-AE72-E24F627EED05}"/>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¿Invertiría en un encendido biométrico?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3A74BA32-0898-4E91-8990-CAE251384351}"/>
              </a:ext>
            </a:extLst>
          </p:cNvPr>
          <p:cNvPicPr>
            <a:picLocks noChangeAspect="1"/>
          </p:cNvPicPr>
          <p:nvPr/>
        </p:nvPicPr>
        <p:blipFill rotWithShape="1">
          <a:blip r:embed="rId2"/>
          <a:srcRect l="33408" t="22788" r="24239" b="43763"/>
          <a:stretch/>
        </p:blipFill>
        <p:spPr>
          <a:xfrm>
            <a:off x="2756849" y="2307066"/>
            <a:ext cx="6155741" cy="316727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101669074"/>
      </p:ext>
    </p:extLst>
  </p:cSld>
  <p:clrMapOvr>
    <a:masterClrMapping/>
  </p:clrMapOvr>
  <p:transition spd="slow">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3D7D46-DA6B-4F21-BC38-0423BB6F0B71}"/>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¿Además de usted hay más personas que usan su vehículo?</a:t>
            </a:r>
            <a:endParaRPr lang="es-CO" sz="2400" b="1" dirty="0">
              <a:latin typeface="Bell MT" panose="02020503060305020303" pitchFamily="18" charset="0"/>
              <a:cs typeface="Arial" panose="020B0604020202020204" pitchFamily="34" charset="0"/>
            </a:endParaRPr>
          </a:p>
        </p:txBody>
      </p:sp>
      <p:pic>
        <p:nvPicPr>
          <p:cNvPr id="2" name="Imagen 1">
            <a:extLst>
              <a:ext uri="{FF2B5EF4-FFF2-40B4-BE49-F238E27FC236}">
                <a16:creationId xmlns:a16="http://schemas.microsoft.com/office/drawing/2014/main" id="{1FDEAD21-6C56-4146-ACAE-19134927290B}"/>
              </a:ext>
            </a:extLst>
          </p:cNvPr>
          <p:cNvPicPr>
            <a:picLocks noChangeAspect="1"/>
          </p:cNvPicPr>
          <p:nvPr/>
        </p:nvPicPr>
        <p:blipFill rotWithShape="1">
          <a:blip r:embed="rId2"/>
          <a:srcRect l="33806" t="33624" r="26643" b="31135"/>
          <a:stretch/>
        </p:blipFill>
        <p:spPr>
          <a:xfrm>
            <a:off x="2688609" y="2402006"/>
            <a:ext cx="6455392" cy="312633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47585926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0C45FD4-FFAA-49D5-8263-97A16D2B709C}"/>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¿Esta de acuerdo que su vehículo se bloquee al poner la huella errónea después de 3 intentos?</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684CBA13-C6C7-4F3F-A21E-1F192F09C785}"/>
              </a:ext>
            </a:extLst>
          </p:cNvPr>
          <p:cNvPicPr>
            <a:picLocks noChangeAspect="1"/>
          </p:cNvPicPr>
          <p:nvPr/>
        </p:nvPicPr>
        <p:blipFill rotWithShape="1">
          <a:blip r:embed="rId2"/>
          <a:srcRect l="34022" t="42315" r="24239" b="24818"/>
          <a:stretch/>
        </p:blipFill>
        <p:spPr>
          <a:xfrm>
            <a:off x="2358888" y="2582585"/>
            <a:ext cx="6533322" cy="289235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803623278"/>
      </p:ext>
    </p:extLst>
  </p:cSld>
  <p:clrMapOvr>
    <a:masterClrMapping/>
  </p:clrMapOvr>
  <p:transition spd="slow">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383EDE-CD40-44C7-BD87-B2E4A623D616}"/>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¿Piensa usted que es necesario el encendido biométrico en su vehículo?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D68FE40F-95E3-4575-8626-B852327181CD}"/>
              </a:ext>
            </a:extLst>
          </p:cNvPr>
          <p:cNvPicPr>
            <a:picLocks noChangeAspect="1"/>
          </p:cNvPicPr>
          <p:nvPr/>
        </p:nvPicPr>
        <p:blipFill rotWithShape="1">
          <a:blip r:embed="rId2"/>
          <a:srcRect l="34348" t="30050" r="24456" b="36032"/>
          <a:stretch/>
        </p:blipFill>
        <p:spPr>
          <a:xfrm>
            <a:off x="2239617" y="2657865"/>
            <a:ext cx="6785113" cy="298191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62901509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795A70-6A98-48F5-BA63-E84F0D82D3D2}"/>
              </a:ext>
            </a:extLst>
          </p:cNvPr>
          <p:cNvSpPr/>
          <p:nvPr/>
        </p:nvSpPr>
        <p:spPr>
          <a:xfrm>
            <a:off x="2067339" y="905974"/>
            <a:ext cx="7951304" cy="830997"/>
          </a:xfrm>
          <a:prstGeom prst="rect">
            <a:avLst/>
          </a:prstGeom>
        </p:spPr>
        <p:txBody>
          <a:bodyPr wrap="square">
            <a:spAutoFit/>
          </a:bodyPr>
          <a:lstStyle/>
          <a:p>
            <a:pPr algn="ctr"/>
            <a:r>
              <a:rPr lang="es-MX" sz="2400" b="1" dirty="0">
                <a:latin typeface="Bell MT" panose="02020503060305020303" pitchFamily="18" charset="0"/>
              </a:rPr>
              <a:t> ¿Usted recomendaría a otros usuarios a utilizar el encendido biométrico?</a:t>
            </a:r>
            <a:endParaRPr lang="es-CO" sz="2400" b="1" dirty="0">
              <a:latin typeface="Bell MT" panose="02020503060305020303" pitchFamily="18" charset="0"/>
            </a:endParaRPr>
          </a:p>
        </p:txBody>
      </p:sp>
      <p:pic>
        <p:nvPicPr>
          <p:cNvPr id="6" name="Imagen 5">
            <a:extLst>
              <a:ext uri="{FF2B5EF4-FFF2-40B4-BE49-F238E27FC236}">
                <a16:creationId xmlns:a16="http://schemas.microsoft.com/office/drawing/2014/main" id="{D892FE71-6D05-41CB-9DDC-842254A1AAA1}"/>
              </a:ext>
            </a:extLst>
          </p:cNvPr>
          <p:cNvPicPr>
            <a:picLocks noChangeAspect="1"/>
          </p:cNvPicPr>
          <p:nvPr/>
        </p:nvPicPr>
        <p:blipFill rotWithShape="1">
          <a:blip r:embed="rId2"/>
          <a:srcRect l="34321" t="37040" r="24929" b="28665"/>
          <a:stretch/>
        </p:blipFill>
        <p:spPr>
          <a:xfrm>
            <a:off x="2729947" y="2445254"/>
            <a:ext cx="6732105" cy="31855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751403475"/>
      </p:ext>
    </p:extLst>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5FEDBA9-A6BB-478A-93A6-19465E2360CA}"/>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¿Le gustaría que su huella estuviera asociada a un usuario?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ACAEE982-0DBD-4CE3-8C49-A6957F7CE70B}"/>
              </a:ext>
            </a:extLst>
          </p:cNvPr>
          <p:cNvPicPr>
            <a:picLocks noChangeAspect="1"/>
          </p:cNvPicPr>
          <p:nvPr/>
        </p:nvPicPr>
        <p:blipFill rotWithShape="1">
          <a:blip r:embed="rId2"/>
          <a:srcRect l="33949" t="15795" r="26585" b="51796"/>
          <a:stretch/>
        </p:blipFill>
        <p:spPr>
          <a:xfrm>
            <a:off x="2258514" y="2425147"/>
            <a:ext cx="6838122" cy="302249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55777237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2757BC-A310-453E-9649-0F19D51C28E9}"/>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¿Le pareció practica esta encuesta?</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C1F9BB88-99A3-4C9A-B12E-02C580C460C7}"/>
              </a:ext>
            </a:extLst>
          </p:cNvPr>
          <p:cNvPicPr>
            <a:picLocks noChangeAspect="1"/>
          </p:cNvPicPr>
          <p:nvPr/>
        </p:nvPicPr>
        <p:blipFill rotWithShape="1">
          <a:blip r:embed="rId2"/>
          <a:srcRect l="34239" t="42895" r="24456" b="22692"/>
          <a:stretch/>
        </p:blipFill>
        <p:spPr>
          <a:xfrm>
            <a:off x="2597426" y="2579480"/>
            <a:ext cx="6559825" cy="30480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692781273"/>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2F75B9-519F-472C-8FD9-A8F351E6B43F}"/>
              </a:ext>
            </a:extLst>
          </p:cNvPr>
          <p:cNvSpPr txBox="1"/>
          <p:nvPr/>
        </p:nvSpPr>
        <p:spPr>
          <a:xfrm>
            <a:off x="4175760" y="351298"/>
            <a:ext cx="69900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HISTORIAS DE USUARIO</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313" t="26315"/>
          <a:stretch/>
        </p:blipFill>
        <p:spPr>
          <a:xfrm>
            <a:off x="274319" y="1512625"/>
            <a:ext cx="5494515" cy="5110164"/>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57" y="1512625"/>
            <a:ext cx="5671040" cy="5110164"/>
          </a:xfrm>
          <a:prstGeom prst="rect">
            <a:avLst/>
          </a:prstGeom>
        </p:spPr>
      </p:pic>
    </p:spTree>
    <p:extLst>
      <p:ext uri="{BB962C8B-B14F-4D97-AF65-F5344CB8AC3E}">
        <p14:creationId xmlns:p14="http://schemas.microsoft.com/office/powerpoint/2010/main" val="928167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2F75B9-519F-472C-8FD9-A8F351E6B43F}"/>
              </a:ext>
            </a:extLst>
          </p:cNvPr>
          <p:cNvSpPr txBox="1"/>
          <p:nvPr/>
        </p:nvSpPr>
        <p:spPr>
          <a:xfrm>
            <a:off x="6096000" y="325173"/>
            <a:ext cx="4291559"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CASOS DE USO</a:t>
            </a:r>
            <a:endParaRPr lang="es-CO" sz="4400" dirty="0">
              <a:latin typeface="Bell MT" panose="02020503060305020303" pitchFamily="18" charset="0"/>
              <a:cs typeface="Arial" panose="020B0604020202020204" pitchFamily="34" charset="0"/>
            </a:endParaRPr>
          </a:p>
        </p:txBody>
      </p:sp>
      <p:pic>
        <p:nvPicPr>
          <p:cNvPr id="5" name="image16.png">
            <a:extLst>
              <a:ext uri="{FF2B5EF4-FFF2-40B4-BE49-F238E27FC236}">
                <a16:creationId xmlns:a16="http://schemas.microsoft.com/office/drawing/2014/main" id="{F62663F4-95A7-4BB6-B7FD-32FAB669F08C}"/>
              </a:ext>
            </a:extLst>
          </p:cNvPr>
          <p:cNvPicPr/>
          <p:nvPr/>
        </p:nvPicPr>
        <p:blipFill>
          <a:blip r:embed="rId2"/>
          <a:srcRect/>
          <a:stretch>
            <a:fillRect/>
          </a:stretch>
        </p:blipFill>
        <p:spPr>
          <a:xfrm>
            <a:off x="374073" y="1561234"/>
            <a:ext cx="5400040" cy="4119130"/>
          </a:xfrm>
          <a:prstGeom prst="rect">
            <a:avLst/>
          </a:prstGeom>
          <a:ln/>
        </p:spPr>
      </p:pic>
      <p:pic>
        <p:nvPicPr>
          <p:cNvPr id="6" name="image7.png">
            <a:extLst>
              <a:ext uri="{FF2B5EF4-FFF2-40B4-BE49-F238E27FC236}">
                <a16:creationId xmlns:a16="http://schemas.microsoft.com/office/drawing/2014/main" id="{61D33D39-E171-4EE5-A271-3D4E83465BF1}"/>
              </a:ext>
            </a:extLst>
          </p:cNvPr>
          <p:cNvPicPr/>
          <p:nvPr/>
        </p:nvPicPr>
        <p:blipFill>
          <a:blip r:embed="rId3"/>
          <a:srcRect l="1254"/>
          <a:stretch>
            <a:fillRect/>
          </a:stretch>
        </p:blipFill>
        <p:spPr>
          <a:xfrm>
            <a:off x="6417889" y="1561234"/>
            <a:ext cx="5398770" cy="4119130"/>
          </a:xfrm>
          <a:prstGeom prst="rect">
            <a:avLst/>
          </a:prstGeom>
          <a:ln/>
        </p:spPr>
      </p:pic>
    </p:spTree>
    <p:extLst>
      <p:ext uri="{BB962C8B-B14F-4D97-AF65-F5344CB8AC3E}">
        <p14:creationId xmlns:p14="http://schemas.microsoft.com/office/powerpoint/2010/main" val="1572130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B4E1839-0DAA-4832-BF71-9E1B454210F2}"/>
              </a:ext>
            </a:extLst>
          </p:cNvPr>
          <p:cNvSpPr txBox="1"/>
          <p:nvPr/>
        </p:nvSpPr>
        <p:spPr>
          <a:xfrm>
            <a:off x="3948545" y="616119"/>
            <a:ext cx="8005718"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CASOS DE USO EXTENDIDO</a:t>
            </a:r>
            <a:endParaRPr lang="es-CO" sz="4400" dirty="0">
              <a:latin typeface="Bell MT" panose="02020503060305020303" pitchFamily="18" charset="0"/>
              <a:cs typeface="Arial" panose="020B0604020202020204" pitchFamily="34" charset="0"/>
            </a:endParaRPr>
          </a:p>
        </p:txBody>
      </p:sp>
      <p:pic>
        <p:nvPicPr>
          <p:cNvPr id="6" name="Imagen 5">
            <a:extLst>
              <a:ext uri="{FF2B5EF4-FFF2-40B4-BE49-F238E27FC236}">
                <a16:creationId xmlns:a16="http://schemas.microsoft.com/office/drawing/2014/main" id="{FA13936E-6C99-42A3-931B-5C7F5D2CF6B2}"/>
              </a:ext>
            </a:extLst>
          </p:cNvPr>
          <p:cNvPicPr>
            <a:picLocks noChangeAspect="1"/>
          </p:cNvPicPr>
          <p:nvPr/>
        </p:nvPicPr>
        <p:blipFill>
          <a:blip r:embed="rId2"/>
          <a:stretch>
            <a:fillRect/>
          </a:stretch>
        </p:blipFill>
        <p:spPr>
          <a:xfrm>
            <a:off x="1357745" y="1580606"/>
            <a:ext cx="3948545" cy="4680757"/>
          </a:xfrm>
          <a:prstGeom prst="rect">
            <a:avLst/>
          </a:prstGeom>
        </p:spPr>
      </p:pic>
      <p:pic>
        <p:nvPicPr>
          <p:cNvPr id="7" name="Imagen 6">
            <a:extLst>
              <a:ext uri="{FF2B5EF4-FFF2-40B4-BE49-F238E27FC236}">
                <a16:creationId xmlns:a16="http://schemas.microsoft.com/office/drawing/2014/main" id="{EF91EFAE-FC81-4279-A302-162294DDB810}"/>
              </a:ext>
            </a:extLst>
          </p:cNvPr>
          <p:cNvPicPr>
            <a:picLocks noChangeAspect="1"/>
          </p:cNvPicPr>
          <p:nvPr/>
        </p:nvPicPr>
        <p:blipFill>
          <a:blip r:embed="rId3"/>
          <a:stretch>
            <a:fillRect/>
          </a:stretch>
        </p:blipFill>
        <p:spPr>
          <a:xfrm>
            <a:off x="6618576" y="1580606"/>
            <a:ext cx="3948545" cy="4820194"/>
          </a:xfrm>
          <a:prstGeom prst="rect">
            <a:avLst/>
          </a:prstGeom>
        </p:spPr>
      </p:pic>
    </p:spTree>
    <p:extLst>
      <p:ext uri="{BB962C8B-B14F-4D97-AF65-F5344CB8AC3E}">
        <p14:creationId xmlns:p14="http://schemas.microsoft.com/office/powerpoint/2010/main" val="3820355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903C7E0-FC6F-402B-A644-E58CF0CAD476}"/>
              </a:ext>
            </a:extLst>
          </p:cNvPr>
          <p:cNvSpPr txBox="1"/>
          <p:nvPr/>
        </p:nvSpPr>
        <p:spPr>
          <a:xfrm>
            <a:off x="4462089" y="448056"/>
            <a:ext cx="3501471"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OBJETIVOS</a:t>
            </a:r>
            <a:r>
              <a:rPr lang="es-ES" sz="4400" dirty="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E04F84F2-AE34-452E-90C5-8C94DD022A34}"/>
              </a:ext>
            </a:extLst>
          </p:cNvPr>
          <p:cNvSpPr txBox="1"/>
          <p:nvPr/>
        </p:nvSpPr>
        <p:spPr>
          <a:xfrm>
            <a:off x="1435608" y="1600200"/>
            <a:ext cx="9336024" cy="6540252"/>
          </a:xfrm>
          <a:prstGeom prst="rect">
            <a:avLst/>
          </a:prstGeom>
          <a:noFill/>
        </p:spPr>
        <p:txBody>
          <a:bodyPr wrap="square" rtlCol="0">
            <a:spAutoFit/>
          </a:bodyPr>
          <a:lstStyle/>
          <a:p>
            <a:r>
              <a:rPr lang="es-ES" sz="2400" b="1" dirty="0">
                <a:latin typeface="Bell MT" panose="02020503060305020303" pitchFamily="18" charset="0"/>
                <a:cs typeface="Arial" panose="020B0604020202020204" pitchFamily="34" charset="0"/>
              </a:rPr>
              <a:t>GENERAL</a:t>
            </a:r>
          </a:p>
          <a:p>
            <a:pPr marL="285750" indent="-285750">
              <a:buFont typeface="Arial" panose="020B0604020202020204" pitchFamily="34" charset="0"/>
              <a:buChar char="•"/>
            </a:pPr>
            <a:r>
              <a:rPr lang="es-MX" sz="2400" dirty="0">
                <a:latin typeface="Bell MT" panose="02020503060305020303" pitchFamily="18" charset="0"/>
                <a:cs typeface="Arial" panose="020B0604020202020204" pitchFamily="34" charset="0"/>
              </a:rPr>
              <a:t>Implementar </a:t>
            </a:r>
            <a:r>
              <a:rPr lang="es-MX" sz="2400" dirty="0" smtClean="0">
                <a:latin typeface="Bell MT" panose="02020503060305020303" pitchFamily="18" charset="0"/>
                <a:cs typeface="Arial" panose="020B0604020202020204" pitchFamily="34" charset="0"/>
              </a:rPr>
              <a:t>un </a:t>
            </a:r>
            <a:r>
              <a:rPr lang="es-MX" sz="2400" dirty="0" smtClean="0">
                <a:latin typeface="Bell MT" panose="02020503060305020303" pitchFamily="18" charset="0"/>
                <a:cs typeface="Arial" panose="020B0604020202020204" pitchFamily="34" charset="0"/>
              </a:rPr>
              <a:t>aplicativo </a:t>
            </a:r>
            <a:r>
              <a:rPr lang="es-MX" sz="2400" dirty="0" smtClean="0">
                <a:latin typeface="Bell MT" panose="02020503060305020303" pitchFamily="18" charset="0"/>
                <a:cs typeface="Arial" panose="020B0604020202020204" pitchFamily="34" charset="0"/>
              </a:rPr>
              <a:t>de información para un sistema de </a:t>
            </a:r>
            <a:r>
              <a:rPr lang="es-MX" sz="2400" dirty="0">
                <a:latin typeface="Bell MT" panose="02020503060305020303" pitchFamily="18" charset="0"/>
                <a:cs typeface="Arial" panose="020B0604020202020204" pitchFamily="34" charset="0"/>
              </a:rPr>
              <a:t>encendido </a:t>
            </a:r>
            <a:r>
              <a:rPr lang="es-MX" sz="2400" dirty="0" smtClean="0">
                <a:latin typeface="Bell MT" panose="02020503060305020303" pitchFamily="18" charset="0"/>
                <a:cs typeface="Arial" panose="020B0604020202020204" pitchFamily="34" charset="0"/>
              </a:rPr>
              <a:t>de </a:t>
            </a:r>
            <a:r>
              <a:rPr lang="es-MX" sz="2400" dirty="0" smtClean="0">
                <a:latin typeface="Bell MT" panose="02020503060305020303" pitchFamily="18" charset="0"/>
                <a:cs typeface="Arial" panose="020B0604020202020204" pitchFamily="34" charset="0"/>
              </a:rPr>
              <a:t>vehículos, por medio de </a:t>
            </a:r>
            <a:r>
              <a:rPr lang="es-MX" sz="2400" dirty="0">
                <a:latin typeface="Bell MT" panose="02020503060305020303" pitchFamily="18" charset="0"/>
                <a:cs typeface="Arial" panose="020B0604020202020204" pitchFamily="34" charset="0"/>
              </a:rPr>
              <a:t>un sistema biométrico </a:t>
            </a:r>
            <a:r>
              <a:rPr lang="es-MX" sz="2400" dirty="0" smtClean="0">
                <a:latin typeface="Bell MT" panose="02020503060305020303" pitchFamily="18" charset="0"/>
                <a:cs typeface="Arial" panose="020B0604020202020204" pitchFamily="34" charset="0"/>
              </a:rPr>
              <a:t>que utiliza una </a:t>
            </a:r>
            <a:r>
              <a:rPr lang="es-MX" sz="2400" dirty="0">
                <a:latin typeface="Bell MT" panose="02020503060305020303" pitchFamily="18" charset="0"/>
                <a:cs typeface="Arial" panose="020B0604020202020204" pitchFamily="34" charset="0"/>
              </a:rPr>
              <a:t>huella dactilar.</a:t>
            </a:r>
          </a:p>
          <a:p>
            <a:pPr marL="285750" indent="-285750">
              <a:buFont typeface="Arial" panose="020B0604020202020204" pitchFamily="34" charset="0"/>
              <a:buChar char="•"/>
            </a:pPr>
            <a:endParaRPr lang="es-MX" sz="2400" dirty="0">
              <a:latin typeface="Bell MT" panose="02020503060305020303" pitchFamily="18" charset="0"/>
              <a:cs typeface="Arial" panose="020B0604020202020204" pitchFamily="34" charset="0"/>
            </a:endParaRPr>
          </a:p>
          <a:p>
            <a:r>
              <a:rPr lang="es-MX" sz="2300" b="1" dirty="0" smtClean="0">
                <a:latin typeface="Bell MT" panose="02020503060305020303" pitchFamily="18" charset="0"/>
                <a:cs typeface="Arial" panose="020B0604020202020204" pitchFamily="34" charset="0"/>
              </a:rPr>
              <a:t>ESPECIFICOS</a:t>
            </a:r>
            <a:endParaRPr lang="es-MX" sz="2300" b="1"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r>
              <a:rPr lang="es-MX" sz="2400" dirty="0">
                <a:latin typeface="Bell MT" panose="02020503060305020303" pitchFamily="18" charset="0"/>
                <a:cs typeface="Arial" panose="020B0604020202020204" pitchFamily="34" charset="0"/>
              </a:rPr>
              <a:t>Analizar la importancia del sistema biométrico en base al encendido de vehículos</a:t>
            </a:r>
            <a:r>
              <a:rPr lang="es-MX" sz="2400" dirty="0" smtClean="0">
                <a:latin typeface="Bell MT" panose="02020503060305020303" pitchFamily="18" charset="0"/>
                <a:cs typeface="Arial" panose="020B0604020202020204" pitchFamily="34" charset="0"/>
              </a:rPr>
              <a:t>.</a:t>
            </a: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r>
              <a:rPr lang="es-MX" sz="2400" dirty="0" smtClean="0">
                <a:latin typeface="Bell MT" panose="02020503060305020303" pitchFamily="18" charset="0"/>
                <a:cs typeface="Arial" panose="020B0604020202020204" pitchFamily="34" charset="0"/>
              </a:rPr>
              <a:t>Desarrollar </a:t>
            </a:r>
            <a:r>
              <a:rPr lang="es-MX" sz="2400" dirty="0">
                <a:latin typeface="Bell MT" panose="02020503060305020303" pitchFamily="18" charset="0"/>
                <a:cs typeface="Arial" panose="020B0604020202020204" pitchFamily="34" charset="0"/>
              </a:rPr>
              <a:t>un </a:t>
            </a:r>
            <a:r>
              <a:rPr lang="es-MX" sz="2400" dirty="0" smtClean="0">
                <a:latin typeface="Bell MT" panose="02020503060305020303" pitchFamily="18" charset="0"/>
                <a:cs typeface="Arial" panose="020B0604020202020204" pitchFamily="34" charset="0"/>
              </a:rPr>
              <a:t>sistema de información para obtener un buen </a:t>
            </a:r>
            <a:r>
              <a:rPr lang="es-CO" sz="2400" dirty="0" smtClean="0">
                <a:latin typeface="Bell MT" panose="02020503060305020303" pitchFamily="18" charset="0"/>
                <a:cs typeface="Arial" panose="020B0604020202020204" pitchFamily="34" charset="0"/>
              </a:rPr>
              <a:t>manejo de la información almacenada por el sistema biométrico.</a:t>
            </a:r>
          </a:p>
          <a:p>
            <a:pPr marL="342900" indent="-342900">
              <a:buFont typeface="Arial" panose="020B0604020202020204" pitchFamily="34" charset="0"/>
              <a:buChar char="•"/>
            </a:pPr>
            <a:r>
              <a:rPr lang="es-CO" sz="2400" dirty="0" smtClean="0">
                <a:latin typeface="Bell MT" panose="02020503060305020303" pitchFamily="18" charset="0"/>
                <a:cs typeface="Arial" panose="020B0604020202020204" pitchFamily="34" charset="0"/>
              </a:rPr>
              <a:t>Almacenar y gestionar la información requerida para la implementación del sistema biométrico.</a:t>
            </a:r>
            <a:endParaRPr lang="es-CO" sz="2400" dirty="0" smtClean="0">
              <a:latin typeface="Bell MT" panose="02020503060305020303" pitchFamily="18" charset="0"/>
              <a:cs typeface="Arial" panose="020B0604020202020204" pitchFamily="34" charset="0"/>
            </a:endParaRPr>
          </a:p>
          <a:p>
            <a:endParaRPr lang="es-CO" sz="2400" dirty="0" smtClean="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dirty="0"/>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285750" indent="-285750">
              <a:buFont typeface="Arial" panose="020B0604020202020204" pitchFamily="34" charset="0"/>
              <a:buChar char="•"/>
            </a:pPr>
            <a:endParaRPr lang="es-CO"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2"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99547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7EB37D2-0E41-4A5A-905B-34DA1719154B}"/>
              </a:ext>
            </a:extLst>
          </p:cNvPr>
          <p:cNvSpPr txBox="1"/>
          <p:nvPr/>
        </p:nvSpPr>
        <p:spPr>
          <a:xfrm>
            <a:off x="4832014" y="595534"/>
            <a:ext cx="658263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MODELO RELACIONAL</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1236303" y="1243917"/>
            <a:ext cx="9809067" cy="5514975"/>
          </a:xfrm>
          <a:prstGeom prst="rect">
            <a:avLst/>
          </a:prstGeom>
        </p:spPr>
      </p:pic>
    </p:spTree>
    <p:extLst>
      <p:ext uri="{BB962C8B-B14F-4D97-AF65-F5344CB8AC3E}">
        <p14:creationId xmlns:p14="http://schemas.microsoft.com/office/powerpoint/2010/main" val="2376366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9EF443-B951-499F-B673-E8AAEA24F4BC}"/>
              </a:ext>
            </a:extLst>
          </p:cNvPr>
          <p:cNvSpPr txBox="1"/>
          <p:nvPr/>
        </p:nvSpPr>
        <p:spPr>
          <a:xfrm>
            <a:off x="4144037" y="657682"/>
            <a:ext cx="7137467"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DICCIONARIO DE DATOS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754743" y="1907706"/>
            <a:ext cx="10822214" cy="4114362"/>
          </a:xfrm>
          <a:prstGeom prst="rect">
            <a:avLst/>
          </a:prstGeom>
        </p:spPr>
      </p:pic>
    </p:spTree>
    <p:extLst>
      <p:ext uri="{BB962C8B-B14F-4D97-AF65-F5344CB8AC3E}">
        <p14:creationId xmlns:p14="http://schemas.microsoft.com/office/powerpoint/2010/main" val="4114977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9EF443-B951-499F-B673-E8AAEA24F4BC}"/>
              </a:ext>
            </a:extLst>
          </p:cNvPr>
          <p:cNvSpPr txBox="1"/>
          <p:nvPr/>
        </p:nvSpPr>
        <p:spPr>
          <a:xfrm>
            <a:off x="5945627" y="344174"/>
            <a:ext cx="5144037"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NORMALIZACIÓN</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1" y="1309557"/>
            <a:ext cx="10689473" cy="4947552"/>
          </a:xfrm>
          <a:prstGeom prst="rect">
            <a:avLst/>
          </a:prstGeom>
        </p:spPr>
      </p:pic>
    </p:spTree>
    <p:extLst>
      <p:ext uri="{BB962C8B-B14F-4D97-AF65-F5344CB8AC3E}">
        <p14:creationId xmlns:p14="http://schemas.microsoft.com/office/powerpoint/2010/main" val="296442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C472B3-DBF8-45D6-A41A-91BE39E289D3}"/>
              </a:ext>
            </a:extLst>
          </p:cNvPr>
          <p:cNvSpPr txBox="1"/>
          <p:nvPr/>
        </p:nvSpPr>
        <p:spPr>
          <a:xfrm>
            <a:off x="5159342" y="449571"/>
            <a:ext cx="663540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GANTT</a:t>
            </a:r>
            <a:endParaRPr lang="es-CO" sz="4400" dirty="0">
              <a:latin typeface="Bell MT" panose="02020503060305020303" pitchFamily="18" charset="0"/>
              <a:cs typeface="Arial" panose="020B0604020202020204" pitchFamily="34" charset="0"/>
            </a:endParaRPr>
          </a:p>
        </p:txBody>
      </p:sp>
      <p:pic>
        <p:nvPicPr>
          <p:cNvPr id="4" name="Imagen 3">
            <a:extLst>
              <a:ext uri="{FF2B5EF4-FFF2-40B4-BE49-F238E27FC236}">
                <a16:creationId xmlns:a16="http://schemas.microsoft.com/office/drawing/2014/main" id="{D790CCD7-17D2-494C-AB2C-B183D21E077C}"/>
              </a:ext>
            </a:extLst>
          </p:cNvPr>
          <p:cNvPicPr>
            <a:picLocks noChangeAspect="1"/>
          </p:cNvPicPr>
          <p:nvPr/>
        </p:nvPicPr>
        <p:blipFill>
          <a:blip r:embed="rId2"/>
          <a:stretch>
            <a:fillRect/>
          </a:stretch>
        </p:blipFill>
        <p:spPr>
          <a:xfrm>
            <a:off x="463826" y="1416280"/>
            <a:ext cx="11237843" cy="5024277"/>
          </a:xfrm>
          <a:prstGeom prst="rect">
            <a:avLst/>
          </a:prstGeom>
        </p:spPr>
      </p:pic>
    </p:spTree>
    <p:extLst>
      <p:ext uri="{BB962C8B-B14F-4D97-AF65-F5344CB8AC3E}">
        <p14:creationId xmlns:p14="http://schemas.microsoft.com/office/powerpoint/2010/main" val="4251087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458E40C-C7F1-4DD1-98F7-787F764F623D}"/>
              </a:ext>
            </a:extLst>
          </p:cNvPr>
          <p:cNvPicPr>
            <a:picLocks noChangeAspect="1"/>
          </p:cNvPicPr>
          <p:nvPr/>
        </p:nvPicPr>
        <p:blipFill>
          <a:blip r:embed="rId2"/>
          <a:stretch>
            <a:fillRect/>
          </a:stretch>
        </p:blipFill>
        <p:spPr>
          <a:xfrm>
            <a:off x="811799" y="1897649"/>
            <a:ext cx="10568401" cy="3751815"/>
          </a:xfrm>
          <a:prstGeom prst="rect">
            <a:avLst/>
          </a:prstGeom>
        </p:spPr>
      </p:pic>
      <p:sp>
        <p:nvSpPr>
          <p:cNvPr id="5" name="CuadroTexto 4">
            <a:extLst>
              <a:ext uri="{FF2B5EF4-FFF2-40B4-BE49-F238E27FC236}">
                <a16:creationId xmlns:a16="http://schemas.microsoft.com/office/drawing/2014/main" id="{A6073727-0002-4C41-808E-EE915440F4CD}"/>
              </a:ext>
            </a:extLst>
          </p:cNvPr>
          <p:cNvSpPr txBox="1"/>
          <p:nvPr/>
        </p:nvSpPr>
        <p:spPr>
          <a:xfrm>
            <a:off x="3627201" y="660091"/>
            <a:ext cx="663540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GANTT</a:t>
            </a:r>
            <a:endParaRPr lang="es-CO" sz="4400"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4062480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BF2C4F-4CC8-4530-B278-073578EAB394}"/>
              </a:ext>
            </a:extLst>
          </p:cNvPr>
          <p:cNvSpPr txBox="1"/>
          <p:nvPr/>
        </p:nvSpPr>
        <p:spPr>
          <a:xfrm>
            <a:off x="7378353" y="528138"/>
            <a:ext cx="3196709"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RECURSOS</a:t>
            </a:r>
            <a:endParaRPr lang="es-CO" sz="4400" dirty="0">
              <a:latin typeface="Bell MT" panose="02020503060305020303" pitchFamily="18" charset="0"/>
              <a:cs typeface="Arial" panose="020B0604020202020204" pitchFamily="34" charset="0"/>
            </a:endParaRPr>
          </a:p>
        </p:txBody>
      </p:sp>
      <p:pic>
        <p:nvPicPr>
          <p:cNvPr id="4" name="Imagen 3">
            <a:extLst>
              <a:ext uri="{FF2B5EF4-FFF2-40B4-BE49-F238E27FC236}">
                <a16:creationId xmlns:a16="http://schemas.microsoft.com/office/drawing/2014/main" id="{E8BDF7EB-3970-4055-B25E-3757D9095E89}"/>
              </a:ext>
            </a:extLst>
          </p:cNvPr>
          <p:cNvPicPr>
            <a:picLocks noChangeAspect="1"/>
          </p:cNvPicPr>
          <p:nvPr/>
        </p:nvPicPr>
        <p:blipFill>
          <a:blip r:embed="rId2"/>
          <a:stretch>
            <a:fillRect/>
          </a:stretch>
        </p:blipFill>
        <p:spPr>
          <a:xfrm>
            <a:off x="728661" y="1610302"/>
            <a:ext cx="10734675" cy="4438650"/>
          </a:xfrm>
          <a:prstGeom prst="rect">
            <a:avLst/>
          </a:prstGeom>
        </p:spPr>
      </p:pic>
    </p:spTree>
    <p:extLst>
      <p:ext uri="{BB962C8B-B14F-4D97-AF65-F5344CB8AC3E}">
        <p14:creationId xmlns:p14="http://schemas.microsoft.com/office/powerpoint/2010/main" val="579140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8A42B7-A7B6-4ED6-8C19-C526B2AB749C}"/>
              </a:ext>
            </a:extLst>
          </p:cNvPr>
          <p:cNvPicPr>
            <a:picLocks noChangeAspect="1"/>
          </p:cNvPicPr>
          <p:nvPr/>
        </p:nvPicPr>
        <p:blipFill rotWithShape="1">
          <a:blip r:embed="rId2"/>
          <a:srcRect b="24774"/>
          <a:stretch/>
        </p:blipFill>
        <p:spPr>
          <a:xfrm>
            <a:off x="2827636" y="534630"/>
            <a:ext cx="7377112" cy="5751869"/>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940665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2996223" y="738659"/>
            <a:ext cx="8193525"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a:t>
            </a:r>
            <a:r>
              <a:rPr lang="es-ES" sz="4400" b="1" dirty="0" smtClean="0">
                <a:latin typeface="Bell MT" panose="02020503060305020303" pitchFamily="18" charset="0"/>
                <a:cs typeface="Arial" panose="020B0604020202020204" pitchFamily="34" charset="0"/>
              </a:rPr>
              <a:t>DESPLIEGUE</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348" y="1880986"/>
            <a:ext cx="10058400" cy="4418012"/>
          </a:xfrm>
          <a:prstGeom prst="rect">
            <a:avLst/>
          </a:prstGeom>
        </p:spPr>
      </p:pic>
    </p:spTree>
    <p:extLst>
      <p:ext uri="{BB962C8B-B14F-4D97-AF65-F5344CB8AC3E}">
        <p14:creationId xmlns:p14="http://schemas.microsoft.com/office/powerpoint/2010/main" val="3838734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4497113" y="568842"/>
            <a:ext cx="6612964"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CLASES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85371" y="1265713"/>
            <a:ext cx="10479314" cy="5368550"/>
          </a:xfrm>
          <a:prstGeom prst="rect">
            <a:avLst/>
          </a:prstGeom>
        </p:spPr>
      </p:pic>
    </p:spTree>
    <p:extLst>
      <p:ext uri="{BB962C8B-B14F-4D97-AF65-F5344CB8AC3E}">
        <p14:creationId xmlns:p14="http://schemas.microsoft.com/office/powerpoint/2010/main" val="31794034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6316439" y="190018"/>
            <a:ext cx="301877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MOCKUPS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89" y="1312156"/>
            <a:ext cx="3772426" cy="5281544"/>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b="4991"/>
          <a:stretch/>
        </p:blipFill>
        <p:spPr>
          <a:xfrm>
            <a:off x="4134942" y="1312156"/>
            <a:ext cx="3791479" cy="528154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038" y="1312156"/>
            <a:ext cx="3896269" cy="5281543"/>
          </a:xfrm>
          <a:prstGeom prst="rect">
            <a:avLst/>
          </a:prstGeom>
        </p:spPr>
      </p:pic>
    </p:spTree>
    <p:extLst>
      <p:ext uri="{BB962C8B-B14F-4D97-AF65-F5344CB8AC3E}">
        <p14:creationId xmlns:p14="http://schemas.microsoft.com/office/powerpoint/2010/main" val="1558039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85400C9-49C6-4C4C-BC8C-F501A956268D}"/>
              </a:ext>
            </a:extLst>
          </p:cNvPr>
          <p:cNvSpPr txBox="1"/>
          <p:nvPr/>
        </p:nvSpPr>
        <p:spPr>
          <a:xfrm>
            <a:off x="2044378" y="1033272"/>
            <a:ext cx="8103244"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PLANTEAMIENTO</a:t>
            </a:r>
            <a:r>
              <a:rPr lang="es-ES" sz="1400" dirty="0"/>
              <a:t> </a:t>
            </a:r>
            <a:r>
              <a:rPr lang="es-ES" sz="3600" b="1" dirty="0">
                <a:latin typeface="Bell MT" panose="02020503060305020303" pitchFamily="18" charset="0"/>
                <a:cs typeface="Arial" panose="020B0604020202020204" pitchFamily="34" charset="0"/>
              </a:rPr>
              <a:t>DEL PROBLEMA</a:t>
            </a:r>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FED3F84E-D27A-422D-8496-B3A239FEF574}"/>
              </a:ext>
            </a:extLst>
          </p:cNvPr>
          <p:cNvSpPr txBox="1"/>
          <p:nvPr/>
        </p:nvSpPr>
        <p:spPr>
          <a:xfrm>
            <a:off x="1904238" y="2761702"/>
            <a:ext cx="8383524" cy="3693319"/>
          </a:xfrm>
          <a:prstGeom prst="rect">
            <a:avLst/>
          </a:prstGeom>
          <a:noFill/>
        </p:spPr>
        <p:txBody>
          <a:bodyPr wrap="square" rtlCol="0">
            <a:spAutoFit/>
          </a:bodyPr>
          <a:lstStyle/>
          <a:p>
            <a:pPr algn="just"/>
            <a:r>
              <a:rPr lang="es-MX" sz="2400" dirty="0">
                <a:latin typeface="Bell MT" panose="02020503060305020303" pitchFamily="18" charset="0"/>
                <a:cs typeface="Arial" panose="020B0604020202020204" pitchFamily="34" charset="0"/>
              </a:rPr>
              <a:t>En la sociedad actual se vive una problemática de inseguridad frente al robo de vehículos, puesto que el sistema de llave es vulnerable y frente a esto se analiza un diseño tecnológico para dar solución a esta necesidad utilizando un sistema de biometría basada en el reconocimiento de características en este caso la huella dactilar la cual presenta el menor rango de error y proporciona beneficios en sistemas de identificación y facilidad de uso.</a:t>
            </a:r>
          </a:p>
          <a:p>
            <a:pPr algn="just"/>
            <a:endParaRPr lang="es-CO" sz="2400" dirty="0">
              <a:latin typeface="Bell MT" panose="02020503060305020303" pitchFamily="18" charset="0"/>
              <a:cs typeface="Arial" panose="020B0604020202020204" pitchFamily="34" charset="0"/>
            </a:endParaRPr>
          </a:p>
          <a:p>
            <a:endParaRPr lang="es-CO"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40671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387798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MODELO 3D	</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1798029"/>
            <a:ext cx="5477312" cy="470437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594" y="1798028"/>
            <a:ext cx="5538227" cy="4704371"/>
          </a:xfrm>
          <a:prstGeom prst="rect">
            <a:avLst/>
          </a:prstGeom>
        </p:spPr>
      </p:pic>
    </p:spTree>
    <p:extLst>
      <p:ext uri="{BB962C8B-B14F-4D97-AF65-F5344CB8AC3E}">
        <p14:creationId xmlns:p14="http://schemas.microsoft.com/office/powerpoint/2010/main" val="1945084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29546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SCRIP DB</a:t>
            </a:r>
            <a:r>
              <a:rPr lang="es-ES" sz="4400" b="1" dirty="0" smtClean="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410482" y="1570944"/>
            <a:ext cx="3474510" cy="4848225"/>
          </a:xfrm>
          <a:prstGeom prst="rect">
            <a:avLst/>
          </a:prstGeom>
        </p:spPr>
      </p:pic>
      <p:pic>
        <p:nvPicPr>
          <p:cNvPr id="6" name="Imagen 5"/>
          <p:cNvPicPr>
            <a:picLocks noChangeAspect="1"/>
          </p:cNvPicPr>
          <p:nvPr/>
        </p:nvPicPr>
        <p:blipFill>
          <a:blip r:embed="rId3"/>
          <a:stretch>
            <a:fillRect/>
          </a:stretch>
        </p:blipFill>
        <p:spPr>
          <a:xfrm>
            <a:off x="4085546" y="1570944"/>
            <a:ext cx="3853768" cy="4848225"/>
          </a:xfrm>
          <a:prstGeom prst="rect">
            <a:avLst/>
          </a:prstGeom>
        </p:spPr>
      </p:pic>
      <p:pic>
        <p:nvPicPr>
          <p:cNvPr id="7" name="Imagen 6"/>
          <p:cNvPicPr>
            <a:picLocks noChangeAspect="1"/>
          </p:cNvPicPr>
          <p:nvPr/>
        </p:nvPicPr>
        <p:blipFill>
          <a:blip r:embed="rId4"/>
          <a:stretch>
            <a:fillRect/>
          </a:stretch>
        </p:blipFill>
        <p:spPr>
          <a:xfrm>
            <a:off x="8139868" y="1570943"/>
            <a:ext cx="3866197" cy="4848225"/>
          </a:xfrm>
          <a:prstGeom prst="rect">
            <a:avLst/>
          </a:prstGeom>
        </p:spPr>
      </p:pic>
    </p:spTree>
    <p:extLst>
      <p:ext uri="{BB962C8B-B14F-4D97-AF65-F5344CB8AC3E}">
        <p14:creationId xmlns:p14="http://schemas.microsoft.com/office/powerpoint/2010/main" val="3140186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3416320"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INSERT DB</a:t>
            </a:r>
            <a:r>
              <a:rPr lang="es-ES" sz="4400" b="1" dirty="0" smtClean="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274410" y="1696131"/>
            <a:ext cx="5778047" cy="4486275"/>
          </a:xfrm>
          <a:prstGeom prst="rect">
            <a:avLst/>
          </a:prstGeom>
        </p:spPr>
      </p:pic>
      <p:pic>
        <p:nvPicPr>
          <p:cNvPr id="6" name="Imagen 5"/>
          <p:cNvPicPr>
            <a:picLocks noChangeAspect="1"/>
          </p:cNvPicPr>
          <p:nvPr/>
        </p:nvPicPr>
        <p:blipFill>
          <a:blip r:embed="rId3"/>
          <a:stretch>
            <a:fillRect/>
          </a:stretch>
        </p:blipFill>
        <p:spPr>
          <a:xfrm>
            <a:off x="6226629" y="1696131"/>
            <a:ext cx="5719535" cy="4486275"/>
          </a:xfrm>
          <a:prstGeom prst="rect">
            <a:avLst/>
          </a:prstGeom>
        </p:spPr>
      </p:pic>
    </p:spTree>
    <p:extLst>
      <p:ext uri="{BB962C8B-B14F-4D97-AF65-F5344CB8AC3E}">
        <p14:creationId xmlns:p14="http://schemas.microsoft.com/office/powerpoint/2010/main" val="2909216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29546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VIEW</a:t>
            </a:r>
            <a:r>
              <a:rPr lang="es-ES" sz="4400" b="1" dirty="0" smtClean="0">
                <a:latin typeface="Bell MT" panose="02020503060305020303" pitchFamily="18" charset="0"/>
                <a:cs typeface="Arial" panose="020B0604020202020204" pitchFamily="34" charset="0"/>
              </a:rPr>
              <a:t> DB</a:t>
            </a:r>
            <a:r>
              <a:rPr lang="es-ES" sz="4400" b="1" dirty="0" smtClean="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211365" y="2077357"/>
            <a:ext cx="4686300" cy="3641271"/>
          </a:xfrm>
          <a:prstGeom prst="rect">
            <a:avLst/>
          </a:prstGeom>
        </p:spPr>
      </p:pic>
      <p:pic>
        <p:nvPicPr>
          <p:cNvPr id="4" name="Imagen 3"/>
          <p:cNvPicPr>
            <a:picLocks noChangeAspect="1"/>
          </p:cNvPicPr>
          <p:nvPr/>
        </p:nvPicPr>
        <p:blipFill>
          <a:blip r:embed="rId3"/>
          <a:stretch>
            <a:fillRect/>
          </a:stretch>
        </p:blipFill>
        <p:spPr>
          <a:xfrm>
            <a:off x="5185213" y="2077357"/>
            <a:ext cx="6672957" cy="3641271"/>
          </a:xfrm>
          <a:prstGeom prst="rect">
            <a:avLst/>
          </a:prstGeom>
        </p:spPr>
      </p:pic>
    </p:spTree>
    <p:extLst>
      <p:ext uri="{BB962C8B-B14F-4D97-AF65-F5344CB8AC3E}">
        <p14:creationId xmlns:p14="http://schemas.microsoft.com/office/powerpoint/2010/main" val="2662058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F98CF6-5958-4333-AF9E-6BF9D45211AE}"/>
              </a:ext>
            </a:extLst>
          </p:cNvPr>
          <p:cNvSpPr txBox="1"/>
          <p:nvPr/>
        </p:nvSpPr>
        <p:spPr>
          <a:xfrm>
            <a:off x="3892492" y="939567"/>
            <a:ext cx="3464653" cy="646331"/>
          </a:xfrm>
          <a:prstGeom prst="rect">
            <a:avLst/>
          </a:prstGeom>
          <a:noFill/>
        </p:spPr>
        <p:txBody>
          <a:bodyPr wrap="square" rtlCol="0">
            <a:spAutoFit/>
          </a:bodyPr>
          <a:lstStyle/>
          <a:p>
            <a:r>
              <a:rPr lang="es-ES" sz="3600" dirty="0">
                <a:latin typeface="Bell MT" panose="02020503060305020303" pitchFamily="18" charset="0"/>
              </a:rPr>
              <a:t>BIBLIOGRAFÍA</a:t>
            </a:r>
            <a:r>
              <a:rPr lang="es-ES" dirty="0"/>
              <a:t> </a:t>
            </a:r>
            <a:endParaRPr lang="es-CO" dirty="0"/>
          </a:p>
        </p:txBody>
      </p:sp>
      <p:sp>
        <p:nvSpPr>
          <p:cNvPr id="4" name="CuadroTexto 3">
            <a:extLst>
              <a:ext uri="{FF2B5EF4-FFF2-40B4-BE49-F238E27FC236}">
                <a16:creationId xmlns:a16="http://schemas.microsoft.com/office/drawing/2014/main" id="{0A48959D-F036-4728-AF06-01395DE0131A}"/>
              </a:ext>
            </a:extLst>
          </p:cNvPr>
          <p:cNvSpPr txBox="1"/>
          <p:nvPr/>
        </p:nvSpPr>
        <p:spPr>
          <a:xfrm>
            <a:off x="2189527" y="2223083"/>
            <a:ext cx="8086987" cy="391863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s-CO" sz="2400" dirty="0">
                <a:latin typeface="Bell MT" panose="02020503060305020303" pitchFamily="18" charset="0"/>
                <a:hlinkClick r:id="rId2">
                  <a:extLst>
                    <a:ext uri="{A12FA001-AC4F-418D-AE19-62706E023703}">
                      <ahyp:hlinkClr xmlns:ahyp="http://schemas.microsoft.com/office/drawing/2018/hyperlinkcolor" xmlns="" val="tx"/>
                    </a:ext>
                  </a:extLst>
                </a:hlinkClick>
              </a:rPr>
              <a:t>https://es.slideshare.net/JuanSebastianGarciaM/las-tcnicas-de-recoleccin-de-datos</a:t>
            </a:r>
            <a:endParaRPr lang="es-CO" sz="2400" dirty="0">
              <a:latin typeface="Bell MT" panose="02020503060305020303" pitchFamily="18" charset="0"/>
            </a:endParaRPr>
          </a:p>
          <a:p>
            <a:pPr marL="342900" indent="-342900">
              <a:lnSpc>
                <a:spcPct val="150000"/>
              </a:lnSpc>
              <a:buFont typeface="Wingdings" panose="05000000000000000000" pitchFamily="2" charset="2"/>
              <a:buChar char="q"/>
            </a:pPr>
            <a:r>
              <a:rPr lang="es-CO" sz="2400" dirty="0">
                <a:hlinkClick r:id="rId3">
                  <a:extLst>
                    <a:ext uri="{A12FA001-AC4F-418D-AE19-62706E023703}">
                      <ahyp:hlinkClr xmlns:ahyp="http://schemas.microsoft.com/office/drawing/2018/hyperlinkcolor" xmlns="" val="tx"/>
                    </a:ext>
                  </a:extLst>
                </a:hlinkClick>
              </a:rPr>
              <a:t>http://metodelainv.blogspot.es/</a:t>
            </a:r>
            <a:endParaRPr lang="es-CO" sz="2400" dirty="0"/>
          </a:p>
          <a:p>
            <a:pPr marL="342900" indent="-342900">
              <a:lnSpc>
                <a:spcPct val="150000"/>
              </a:lnSpc>
              <a:buFont typeface="Wingdings" panose="05000000000000000000" pitchFamily="2" charset="2"/>
              <a:buChar char="q"/>
            </a:pPr>
            <a:r>
              <a:rPr lang="es-CO" sz="2400" dirty="0">
                <a:hlinkClick r:id="rId4">
                  <a:extLst>
                    <a:ext uri="{A12FA001-AC4F-418D-AE19-62706E023703}">
                      <ahyp:hlinkClr xmlns:ahyp="http://schemas.microsoft.com/office/drawing/2018/hyperlinkcolor" xmlns="" val="tx"/>
                    </a:ext>
                  </a:extLst>
                </a:hlinkClick>
              </a:rPr>
              <a:t>http://bibing.us.es/proyectos/abreproy/10949/fichero/</a:t>
            </a:r>
            <a:endParaRPr lang="es-CO" sz="2400" dirty="0"/>
          </a:p>
          <a:p>
            <a:pPr marL="342900" indent="-342900">
              <a:lnSpc>
                <a:spcPct val="150000"/>
              </a:lnSpc>
              <a:buFont typeface="Wingdings" panose="05000000000000000000" pitchFamily="2" charset="2"/>
              <a:buChar char="q"/>
            </a:pPr>
            <a:r>
              <a:rPr lang="es-CO" sz="2400" dirty="0">
                <a:hlinkClick r:id="rId5">
                  <a:extLst>
                    <a:ext uri="{A12FA001-AC4F-418D-AE19-62706E023703}">
                      <ahyp:hlinkClr xmlns:ahyp="http://schemas.microsoft.com/office/drawing/2018/hyperlinkcolor" xmlns="" val="tx"/>
                    </a:ext>
                  </a:extLst>
                </a:hlinkClick>
              </a:rPr>
              <a:t>https://tesisdeceroa100.com/</a:t>
            </a:r>
            <a:endParaRPr lang="es-CO" sz="2400" dirty="0"/>
          </a:p>
          <a:p>
            <a:pPr marL="342900" indent="-342900">
              <a:lnSpc>
                <a:spcPct val="150000"/>
              </a:lnSpc>
              <a:buFont typeface="Wingdings" panose="05000000000000000000" pitchFamily="2" charset="2"/>
              <a:buChar char="q"/>
            </a:pPr>
            <a:r>
              <a:rPr lang="es-CO" sz="2400" dirty="0">
                <a:hlinkClick r:id="rId6">
                  <a:extLst>
                    <a:ext uri="{A12FA001-AC4F-418D-AE19-62706E023703}">
                      <ahyp:hlinkClr xmlns:ahyp="http://schemas.microsoft.com/office/drawing/2018/hyperlinkcolor" xmlns="" val="tx"/>
                    </a:ext>
                  </a:extLst>
                </a:hlinkClick>
              </a:rPr>
              <a:t>https://help.surveymonkey.com/articles/es/kb/How-to-analyze-results</a:t>
            </a:r>
            <a:endParaRPr lang="es-CO" sz="2400" dirty="0">
              <a:latin typeface="Bell MT" panose="02020503060305020303" pitchFamily="18" charset="0"/>
            </a:endParaRPr>
          </a:p>
        </p:txBody>
      </p:sp>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54578070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277A135-8AED-42AF-A382-D2793355AF5F}"/>
              </a:ext>
            </a:extLst>
          </p:cNvPr>
          <p:cNvSpPr txBox="1"/>
          <p:nvPr/>
        </p:nvSpPr>
        <p:spPr>
          <a:xfrm>
            <a:off x="4738210" y="1200283"/>
            <a:ext cx="2715573" cy="523220"/>
          </a:xfrm>
          <a:prstGeom prst="rect">
            <a:avLst/>
          </a:prstGeom>
          <a:noFill/>
        </p:spPr>
        <p:txBody>
          <a:bodyPr wrap="square" rtlCol="0">
            <a:spAutoFit/>
          </a:bodyPr>
          <a:lstStyle/>
          <a:p>
            <a:r>
              <a:rPr lang="es-ES" sz="2800" b="1" dirty="0">
                <a:latin typeface="Bell MT" panose="02020503060305020303" pitchFamily="18" charset="0"/>
              </a:rPr>
              <a:t>Presentado por:</a:t>
            </a:r>
            <a:endParaRPr lang="es-CO" sz="2000" b="1" dirty="0">
              <a:latin typeface="Bell MT" panose="02020503060305020303" pitchFamily="18" charset="0"/>
            </a:endParaRPr>
          </a:p>
        </p:txBody>
      </p:sp>
      <p:sp>
        <p:nvSpPr>
          <p:cNvPr id="3" name="CuadroTexto 2">
            <a:extLst>
              <a:ext uri="{FF2B5EF4-FFF2-40B4-BE49-F238E27FC236}">
                <a16:creationId xmlns:a16="http://schemas.microsoft.com/office/drawing/2014/main" id="{24D3E729-B667-4971-8FE3-F928F22D06AC}"/>
              </a:ext>
            </a:extLst>
          </p:cNvPr>
          <p:cNvSpPr txBox="1"/>
          <p:nvPr/>
        </p:nvSpPr>
        <p:spPr>
          <a:xfrm>
            <a:off x="3474436" y="2517427"/>
            <a:ext cx="5243119" cy="1754326"/>
          </a:xfrm>
          <a:prstGeom prst="rect">
            <a:avLst/>
          </a:prstGeom>
          <a:noFill/>
        </p:spPr>
        <p:txBody>
          <a:bodyPr wrap="square" rtlCol="0">
            <a:spAutoFit/>
          </a:bodyPr>
          <a:lstStyle/>
          <a:p>
            <a:pPr algn="ctr">
              <a:lnSpc>
                <a:spcPct val="150000"/>
              </a:lnSpc>
            </a:pPr>
            <a:r>
              <a:rPr lang="es-ES" sz="2400" dirty="0">
                <a:latin typeface="Bell MT" panose="02020503060305020303" pitchFamily="18" charset="0"/>
              </a:rPr>
              <a:t>Nohora Liseth Rojas Yepes</a:t>
            </a:r>
          </a:p>
          <a:p>
            <a:pPr algn="ctr">
              <a:lnSpc>
                <a:spcPct val="150000"/>
              </a:lnSpc>
            </a:pPr>
            <a:r>
              <a:rPr lang="es-ES" sz="2400" dirty="0" smtClean="0">
                <a:latin typeface="Bell MT" panose="02020503060305020303" pitchFamily="18" charset="0"/>
              </a:rPr>
              <a:t>Cruz </a:t>
            </a:r>
            <a:r>
              <a:rPr lang="es-ES" sz="2400" dirty="0">
                <a:latin typeface="Bell MT" panose="02020503060305020303" pitchFamily="18" charset="0"/>
              </a:rPr>
              <a:t>Cecilia Blandón Córdoba</a:t>
            </a:r>
          </a:p>
          <a:p>
            <a:pPr algn="ctr">
              <a:lnSpc>
                <a:spcPct val="150000"/>
              </a:lnSpc>
            </a:pPr>
            <a:r>
              <a:rPr lang="es-ES" sz="2400" dirty="0">
                <a:latin typeface="Bell MT" panose="02020503060305020303" pitchFamily="18" charset="0"/>
              </a:rPr>
              <a:t>Ninedly Huepa  </a:t>
            </a:r>
            <a:r>
              <a:rPr lang="es-ES" sz="2400" dirty="0" smtClean="0">
                <a:latin typeface="Bell MT" panose="02020503060305020303" pitchFamily="18" charset="0"/>
              </a:rPr>
              <a:t>Ducuara</a:t>
            </a:r>
            <a:endParaRPr lang="es-CO" sz="2400" dirty="0">
              <a:latin typeface="Bell MT" panose="02020503060305020303" pitchFamily="18"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52698741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C18FD51-B126-431A-A59B-BD5241DBACA0}"/>
              </a:ext>
            </a:extLst>
          </p:cNvPr>
          <p:cNvSpPr txBox="1"/>
          <p:nvPr/>
        </p:nvSpPr>
        <p:spPr>
          <a:xfrm>
            <a:off x="4899582" y="1375582"/>
            <a:ext cx="2392835"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ALCANCE</a:t>
            </a:r>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4845600C-60B1-4CF1-A0F4-19735135DE2C}"/>
              </a:ext>
            </a:extLst>
          </p:cNvPr>
          <p:cNvSpPr txBox="1"/>
          <p:nvPr/>
        </p:nvSpPr>
        <p:spPr>
          <a:xfrm>
            <a:off x="1974689" y="2459736"/>
            <a:ext cx="8242622" cy="4154984"/>
          </a:xfrm>
          <a:prstGeom prst="rect">
            <a:avLst/>
          </a:prstGeom>
          <a:noFill/>
        </p:spPr>
        <p:txBody>
          <a:bodyPr wrap="square" rtlCol="0">
            <a:spAutoFit/>
          </a:bodyPr>
          <a:lstStyle/>
          <a:p>
            <a:r>
              <a:rPr lang="es-ES" sz="2400" dirty="0" smtClean="0">
                <a:latin typeface="Bell MT" panose="02020503060305020303" pitchFamily="18" charset="0"/>
              </a:rPr>
              <a:t>El </a:t>
            </a:r>
            <a:r>
              <a:rPr lang="es-ES" sz="2400" dirty="0">
                <a:latin typeface="Bell MT" panose="02020503060305020303" pitchFamily="18" charset="0"/>
              </a:rPr>
              <a:t>proyecto esta </a:t>
            </a:r>
            <a:r>
              <a:rPr lang="es-ES" sz="2400" dirty="0" smtClean="0">
                <a:latin typeface="Bell MT" panose="02020503060305020303" pitchFamily="18" charset="0"/>
              </a:rPr>
              <a:t>enfocado para brindar mayor facilidad a la hora del manejo y uso de la información en el sistema biométrico, para esto se llevara a cabo un aplicativo de información que le permitirá a este sistema de </a:t>
            </a:r>
            <a:r>
              <a:rPr lang="es-ES" sz="2400" dirty="0">
                <a:latin typeface="Bell MT" panose="02020503060305020303" pitchFamily="18" charset="0"/>
              </a:rPr>
              <a:t>encendido de vehículos por medio de huellas dactilares , </a:t>
            </a:r>
            <a:r>
              <a:rPr lang="es-ES" sz="2400" dirty="0" smtClean="0">
                <a:latin typeface="Bell MT" panose="02020503060305020303" pitchFamily="18" charset="0"/>
              </a:rPr>
              <a:t>tener mayor control de los usuarios y beneficiarios que usaran este sistema ya que nuestro aplicativo almacenara toda la información relevante sobre estos, también se tendrá mayor facilidad a la hora de requerir algún dato de estas personas o de algún vehículo que se encuentre en el sistema.</a:t>
            </a:r>
            <a:endParaRPr lang="es-ES" sz="3200" dirty="0">
              <a:latin typeface="Bell MT" panose="02020503060305020303" pitchFamily="18" charset="0"/>
            </a:endParaRPr>
          </a:p>
          <a:p>
            <a:r>
              <a:rPr lang="es-ES" sz="2400" dirty="0"/>
              <a:t/>
            </a:r>
            <a:br>
              <a:rPr lang="es-ES" sz="2400" dirty="0"/>
            </a:br>
            <a:endParaRPr lang="es-ES" sz="2400" dirty="0">
              <a:latin typeface="Bell MT" panose="02020503060305020303" pitchFamily="18" charset="0"/>
              <a:cs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83155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C18FD51-B126-431A-A59B-BD5241DBACA0}"/>
              </a:ext>
            </a:extLst>
          </p:cNvPr>
          <p:cNvSpPr txBox="1"/>
          <p:nvPr/>
        </p:nvSpPr>
        <p:spPr>
          <a:xfrm>
            <a:off x="4899582" y="1375582"/>
            <a:ext cx="3788088" cy="1200329"/>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JUSTIFICACIÒN</a:t>
            </a:r>
            <a:endParaRPr lang="es-CO" sz="3600" b="1" dirty="0">
              <a:latin typeface="Bell MT" panose="02020503060305020303" pitchFamily="18" charset="0"/>
              <a:cs typeface="Arial" panose="020B0604020202020204" pitchFamily="34" charset="0"/>
            </a:endParaRPr>
          </a:p>
          <a:p>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4845600C-60B1-4CF1-A0F4-19735135DE2C}"/>
              </a:ext>
            </a:extLst>
          </p:cNvPr>
          <p:cNvSpPr txBox="1"/>
          <p:nvPr/>
        </p:nvSpPr>
        <p:spPr>
          <a:xfrm>
            <a:off x="1974689" y="2459736"/>
            <a:ext cx="8242622" cy="3416320"/>
          </a:xfrm>
          <a:prstGeom prst="rect">
            <a:avLst/>
          </a:prstGeom>
          <a:noFill/>
        </p:spPr>
        <p:txBody>
          <a:bodyPr wrap="square" rtlCol="0">
            <a:spAutoFit/>
          </a:bodyPr>
          <a:lstStyle/>
          <a:p>
            <a:pPr algn="just"/>
            <a:r>
              <a:rPr lang="es-MX" sz="2400" dirty="0">
                <a:latin typeface="Bell MT" panose="02020503060305020303" pitchFamily="18" charset="0"/>
                <a:cs typeface="Arial" panose="020B0604020202020204" pitchFamily="34" charset="0"/>
              </a:rPr>
              <a:t>Al analizar el sistema biométrico enfocado a la huella dactilar como método de identificación, se intenta dar la importancia del sistema dentro el sector </a:t>
            </a:r>
            <a:r>
              <a:rPr lang="es-MX" sz="2400" dirty="0" smtClean="0">
                <a:latin typeface="Bell MT" panose="02020503060305020303" pitchFamily="18" charset="0"/>
                <a:cs typeface="Arial" panose="020B0604020202020204" pitchFamily="34" charset="0"/>
              </a:rPr>
              <a:t>vehicular.</a:t>
            </a:r>
            <a:r>
              <a:rPr lang="es-CO" sz="2400" dirty="0">
                <a:latin typeface="Bell MT" panose="02020503060305020303" pitchFamily="18" charset="0"/>
                <a:cs typeface="Arial" panose="020B0604020202020204" pitchFamily="34" charset="0"/>
              </a:rPr>
              <a:t>P</a:t>
            </a:r>
            <a:r>
              <a:rPr lang="es-CO" sz="2400" dirty="0" smtClean="0">
                <a:latin typeface="Bell MT" panose="02020503060305020303" pitchFamily="18" charset="0"/>
                <a:cs typeface="Arial" panose="020B0604020202020204" pitchFamily="34" charset="0"/>
              </a:rPr>
              <a:t>ara esto queremos gestionar este aplicativo para brindar mayor confiabilidad en los usuarios ya que con este sistema se pondrá tener un registro de las personas que utilizaron el vehículo en los últimos días, también con este sistema se podrá restringir la cantidad de personas que acceden al vehículo.</a:t>
            </a:r>
            <a:endParaRPr lang="es-CO" sz="2400" dirty="0">
              <a:latin typeface="Bell MT" panose="02020503060305020303" pitchFamily="18" charset="0"/>
              <a:cs typeface="Arial" panose="020B0604020202020204" pitchFamily="34" charset="0"/>
            </a:endParaRPr>
          </a:p>
          <a:p>
            <a:pPr algn="just"/>
            <a:endParaRPr lang="es-CO" sz="2400" dirty="0">
              <a:latin typeface="Bell MT" panose="02020503060305020303" pitchFamily="18" charset="0"/>
              <a:cs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1151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56AB4-C631-4F70-AE6B-3306FD65E3DD}"/>
              </a:ext>
            </a:extLst>
          </p:cNvPr>
          <p:cNvPicPr>
            <a:picLocks noChangeAspect="1"/>
          </p:cNvPicPr>
          <p:nvPr/>
        </p:nvPicPr>
        <p:blipFill>
          <a:blip r:embed="rId2"/>
          <a:stretch>
            <a:fillRect/>
          </a:stretch>
        </p:blipFill>
        <p:spPr>
          <a:xfrm>
            <a:off x="2013944" y="1705947"/>
            <a:ext cx="3642767" cy="47274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22BC3CBA-F0EC-4D3A-A8E4-58159D73D7C3}"/>
              </a:ext>
            </a:extLst>
          </p:cNvPr>
          <p:cNvPicPr>
            <a:picLocks noChangeAspect="1"/>
          </p:cNvPicPr>
          <p:nvPr/>
        </p:nvPicPr>
        <p:blipFill>
          <a:blip r:embed="rId3"/>
          <a:stretch>
            <a:fillRect/>
          </a:stretch>
        </p:blipFill>
        <p:spPr>
          <a:xfrm>
            <a:off x="6405489" y="1773935"/>
            <a:ext cx="3890655" cy="46594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uadroTexto 4">
            <a:extLst>
              <a:ext uri="{FF2B5EF4-FFF2-40B4-BE49-F238E27FC236}">
                <a16:creationId xmlns:a16="http://schemas.microsoft.com/office/drawing/2014/main" id="{72D94C64-4825-4D35-8A6A-BCBA943914CD}"/>
              </a:ext>
            </a:extLst>
          </p:cNvPr>
          <p:cNvSpPr txBox="1"/>
          <p:nvPr/>
        </p:nvSpPr>
        <p:spPr>
          <a:xfrm>
            <a:off x="2259291" y="424606"/>
            <a:ext cx="7673418" cy="1200329"/>
          </a:xfrm>
          <a:prstGeom prst="rect">
            <a:avLst/>
          </a:prstGeom>
          <a:noFill/>
        </p:spPr>
        <p:txBody>
          <a:bodyPr wrap="square" rtlCol="0">
            <a:spAutoFit/>
          </a:bodyPr>
          <a:lstStyle/>
          <a:p>
            <a:pPr algn="ctr"/>
            <a:r>
              <a:rPr lang="es-ES" sz="3600" b="1" dirty="0">
                <a:latin typeface="Bell MT" panose="02020503060305020303" pitchFamily="18" charset="0"/>
                <a:cs typeface="Arial" panose="020B0604020202020204" pitchFamily="34" charset="0"/>
              </a:rPr>
              <a:t>TECNICAS DE RECOLECCIÒN DE DATOS</a:t>
            </a:r>
            <a:endParaRPr lang="es-CO" sz="3600" b="1"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221893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7607DA-B186-4D8C-A07C-F953B5CB701C}"/>
              </a:ext>
            </a:extLst>
          </p:cNvPr>
          <p:cNvPicPr/>
          <p:nvPr/>
        </p:nvPicPr>
        <p:blipFill rotWithShape="1">
          <a:blip r:embed="rId2" cstate="print">
            <a:extLst>
              <a:ext uri="{28A0092B-C50C-407E-A947-70E740481C1C}">
                <a14:useLocalDpi xmlns:a14="http://schemas.microsoft.com/office/drawing/2010/main" val="0"/>
              </a:ext>
            </a:extLst>
          </a:blip>
          <a:srcRect b="27444"/>
          <a:stretch/>
        </p:blipFill>
        <p:spPr bwMode="auto">
          <a:xfrm>
            <a:off x="1920239" y="1709929"/>
            <a:ext cx="3936873" cy="46344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0D1D5F36-FCEB-4410-B638-D7BBA00A4778}"/>
              </a:ext>
            </a:extLst>
          </p:cNvPr>
          <p:cNvPicPr/>
          <p:nvPr/>
        </p:nvPicPr>
        <p:blipFill rotWithShape="1">
          <a:blip r:embed="rId3" cstate="print">
            <a:extLst>
              <a:ext uri="{28A0092B-C50C-407E-A947-70E740481C1C}">
                <a14:useLocalDpi xmlns:a14="http://schemas.microsoft.com/office/drawing/2010/main" val="0"/>
              </a:ext>
            </a:extLst>
          </a:blip>
          <a:srcRect l="5044" t="2473" r="7477" b="14445"/>
          <a:stretch/>
        </p:blipFill>
        <p:spPr bwMode="auto">
          <a:xfrm>
            <a:off x="6653914" y="1709929"/>
            <a:ext cx="3936873" cy="46344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255BC4F8-A6D5-4197-A7AD-1EF157FC077D}"/>
              </a:ext>
            </a:extLst>
          </p:cNvPr>
          <p:cNvSpPr txBox="1"/>
          <p:nvPr/>
        </p:nvSpPr>
        <p:spPr>
          <a:xfrm>
            <a:off x="4563368" y="644062"/>
            <a:ext cx="3065263"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EVIDENCIAS</a:t>
            </a:r>
            <a:endParaRPr lang="es-CO" sz="3600" b="1"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99882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B3E3A6-E906-4D3E-8D71-174A559C9BBC}"/>
              </a:ext>
            </a:extLst>
          </p:cNvPr>
          <p:cNvSpPr txBox="1"/>
          <p:nvPr/>
        </p:nvSpPr>
        <p:spPr>
          <a:xfrm>
            <a:off x="2970190" y="657315"/>
            <a:ext cx="5942020" cy="646331"/>
          </a:xfrm>
          <a:prstGeom prst="rect">
            <a:avLst/>
          </a:prstGeom>
          <a:noFill/>
        </p:spPr>
        <p:txBody>
          <a:bodyPr wrap="square" rtlCol="0">
            <a:spAutoFit/>
          </a:bodyPr>
          <a:lstStyle/>
          <a:p>
            <a:pPr algn="ctr"/>
            <a:r>
              <a:rPr lang="es-ES" sz="3600" b="1" dirty="0">
                <a:latin typeface="Bell MT" panose="02020503060305020303" pitchFamily="18" charset="0"/>
                <a:cs typeface="Arial" panose="020B0604020202020204" pitchFamily="34" charset="0"/>
              </a:rPr>
              <a:t>EVIDENCIA ENCUESTA</a:t>
            </a:r>
            <a:endParaRPr lang="es-CO" sz="3600" b="1" dirty="0">
              <a:latin typeface="Bell MT" panose="02020503060305020303" pitchFamily="18" charset="0"/>
              <a:cs typeface="Arial" panose="020B0604020202020204" pitchFamily="34" charset="0"/>
            </a:endParaRPr>
          </a:p>
        </p:txBody>
      </p:sp>
      <p:sp>
        <p:nvSpPr>
          <p:cNvPr id="6" name="CuadroTexto 5">
            <a:extLst>
              <a:ext uri="{FF2B5EF4-FFF2-40B4-BE49-F238E27FC236}">
                <a16:creationId xmlns:a16="http://schemas.microsoft.com/office/drawing/2014/main" id="{4CD14268-1F0D-45F8-9A39-3255DD5139C6}"/>
              </a:ext>
            </a:extLst>
          </p:cNvPr>
          <p:cNvSpPr txBox="1"/>
          <p:nvPr/>
        </p:nvSpPr>
        <p:spPr>
          <a:xfrm>
            <a:off x="876540" y="1571714"/>
            <a:ext cx="8695907" cy="461665"/>
          </a:xfrm>
          <a:prstGeom prst="rect">
            <a:avLst/>
          </a:prstGeom>
          <a:noFill/>
        </p:spPr>
        <p:txBody>
          <a:bodyPr wrap="none" rtlCol="0">
            <a:spAutoFit/>
          </a:bodyPr>
          <a:lstStyle/>
          <a:p>
            <a:pPr algn="ctr"/>
            <a:r>
              <a:rPr lang="es-MX" sz="2400" b="1" dirty="0">
                <a:latin typeface="Bell MT" panose="02020503060305020303" pitchFamily="18" charset="0"/>
                <a:cs typeface="Arial" panose="020B0604020202020204" pitchFamily="34" charset="0"/>
              </a:rPr>
              <a:t> ¿Usted </a:t>
            </a:r>
            <a:r>
              <a:rPr lang="es-MX" sz="2400" b="1" dirty="0" smtClean="0">
                <a:latin typeface="Bell MT" panose="02020503060305020303" pitchFamily="18" charset="0"/>
                <a:cs typeface="Arial" panose="020B0604020202020204" pitchFamily="34" charset="0"/>
              </a:rPr>
              <a:t>implementaría el </a:t>
            </a:r>
            <a:r>
              <a:rPr lang="es-MX" sz="2400" b="1" dirty="0">
                <a:latin typeface="Bell MT" panose="02020503060305020303" pitchFamily="18" charset="0"/>
                <a:cs typeface="Arial" panose="020B0604020202020204" pitchFamily="34" charset="0"/>
              </a:rPr>
              <a:t>encendido biométrico a su vehículo? </a:t>
            </a:r>
            <a:r>
              <a:rPr lang="es-ES" sz="2400" b="1" dirty="0">
                <a:latin typeface="Bell MT" panose="02020503060305020303" pitchFamily="18" charset="0"/>
                <a:cs typeface="Arial" panose="020B0604020202020204" pitchFamily="34" charset="0"/>
              </a:rPr>
              <a:t> </a:t>
            </a:r>
            <a:endParaRPr lang="es-CO" sz="2400" b="1" dirty="0">
              <a:latin typeface="Bell MT" panose="02020503060305020303" pitchFamily="18" charset="0"/>
              <a:cs typeface="Arial" panose="020B0604020202020204" pitchFamily="34" charset="0"/>
            </a:endParaRPr>
          </a:p>
        </p:txBody>
      </p:sp>
      <p:pic>
        <p:nvPicPr>
          <p:cNvPr id="8" name="Imagen 7">
            <a:extLst>
              <a:ext uri="{FF2B5EF4-FFF2-40B4-BE49-F238E27FC236}">
                <a16:creationId xmlns:a16="http://schemas.microsoft.com/office/drawing/2014/main" id="{177A915F-E2E9-4FB1-9581-1524A69D6C7E}"/>
              </a:ext>
            </a:extLst>
          </p:cNvPr>
          <p:cNvPicPr>
            <a:picLocks noChangeAspect="1"/>
          </p:cNvPicPr>
          <p:nvPr/>
        </p:nvPicPr>
        <p:blipFill rotWithShape="1">
          <a:blip r:embed="rId2"/>
          <a:srcRect l="31848" t="14476" r="22826" b="52089"/>
          <a:stretch/>
        </p:blipFill>
        <p:spPr>
          <a:xfrm>
            <a:off x="2496638" y="2704959"/>
            <a:ext cx="6160558" cy="3015117"/>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066605978"/>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ABE5D4F-26D9-4329-9972-917A7CA0D668}"/>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¿Piensa usted que el encendido biométrico con huella le brindaría mas seguridad a su vehículo en cuestión de hurto?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7A98620C-1BD6-4EA9-A8A6-8716FD8D9719}"/>
              </a:ext>
            </a:extLst>
          </p:cNvPr>
          <p:cNvPicPr>
            <a:picLocks noChangeAspect="1"/>
          </p:cNvPicPr>
          <p:nvPr/>
        </p:nvPicPr>
        <p:blipFill rotWithShape="1">
          <a:blip r:embed="rId2"/>
          <a:srcRect l="32911" t="13914" r="23433" b="52651"/>
          <a:stretch/>
        </p:blipFill>
        <p:spPr>
          <a:xfrm>
            <a:off x="2631948" y="2654984"/>
            <a:ext cx="6525304" cy="308320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347104812"/>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4788</TotalTime>
  <Words>542</Words>
  <Application>Microsoft Office PowerPoint</Application>
  <PresentationFormat>Panorámica</PresentationFormat>
  <Paragraphs>58</Paragraphs>
  <Slides>35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Algerian</vt:lpstr>
      <vt:lpstr>Arial</vt:lpstr>
      <vt:lpstr>Bell MT</vt:lpstr>
      <vt:lpstr>Calibri</vt:lpstr>
      <vt:lpstr>Calibri Light</vt:lpstr>
      <vt:lpstr>Wingdings</vt:lpstr>
      <vt:lpstr>Celestial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dc:creator>
  <cp:lastModifiedBy>ADRIANA Y JUAN</cp:lastModifiedBy>
  <cp:revision>68</cp:revision>
  <dcterms:created xsi:type="dcterms:W3CDTF">2019-09-03T01:32:37Z</dcterms:created>
  <dcterms:modified xsi:type="dcterms:W3CDTF">2020-10-10T05:29:49Z</dcterms:modified>
</cp:coreProperties>
</file>